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  <p:sldMasterId id="2147483792" r:id="rId11"/>
  </p:sldMasterIdLst>
  <p:sldIdLst>
    <p:sldId id="293" r:id="rId12"/>
    <p:sldId id="258" r:id="rId13"/>
    <p:sldId id="259" r:id="rId14"/>
    <p:sldId id="292" r:id="rId15"/>
    <p:sldId id="260" r:id="rId16"/>
    <p:sldId id="261" r:id="rId17"/>
    <p:sldId id="262" r:id="rId18"/>
    <p:sldId id="263" r:id="rId19"/>
    <p:sldId id="257" r:id="rId20"/>
    <p:sldId id="26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70" r:id="rId31"/>
    <p:sldId id="271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020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51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096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87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706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93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123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269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621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9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04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414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369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0204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212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737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295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717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906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83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680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50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90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13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78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60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41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90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14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8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37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7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74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537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900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91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21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08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15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7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67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08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8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41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2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78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96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84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7944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6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083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48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2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62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19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10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139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0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07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2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54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125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834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89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86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472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426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8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9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585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607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418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08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890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21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342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34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6586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2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75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176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54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82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57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403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09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98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12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1070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062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549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339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098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615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46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18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171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3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119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189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317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4119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420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384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658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958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842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3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3EF77D-01C7-4D19-B9B4-05D3B82ED93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E7FF14-A2A5-4301-88B2-447D5A018FF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4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F45A-2F30-44FC-B9DF-B34C4E2BB6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02CDD-9E47-4A26-9E07-E9B6C5C673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8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4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7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4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89158-8DA8-4D7B-80AB-C9B95AC0D4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5555-7D2E-4272-ACFC-7783B4EB3E8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8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63688" y="250524"/>
            <a:ext cx="6858000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 smtClean="0"/>
              <a:t>5</a:t>
            </a:r>
            <a:r>
              <a:rPr lang="ko-KR" altLang="en-US" sz="3300" dirty="0" smtClean="0"/>
              <a:t>강 </a:t>
            </a:r>
            <a:r>
              <a:rPr lang="ko-KR" altLang="en-US" sz="3300" dirty="0" err="1" smtClean="0"/>
              <a:t>모바일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웹시스템</a:t>
            </a:r>
            <a:r>
              <a:rPr lang="ko-KR" altLang="en-US" sz="3300" dirty="0" smtClean="0"/>
              <a:t> 환경구축</a:t>
            </a:r>
            <a:r>
              <a:rPr lang="en-US" altLang="ko-KR" sz="3300" dirty="0" smtClean="0"/>
              <a:t>(</a:t>
            </a:r>
            <a:r>
              <a:rPr lang="en-US" altLang="ko-KR" sz="3300" dirty="0"/>
              <a:t>1)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4876" cy="19862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0528" y="2021671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55776" y="1274288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JSP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웹프로그램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시스템 환경 개요</a:t>
            </a: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JVM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환경구축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5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308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JVM </a:t>
            </a:r>
            <a:r>
              <a:rPr lang="ko-KR" altLang="en-US" dirty="0"/>
              <a:t>환경 구축</a:t>
            </a:r>
            <a:r>
              <a:rPr lang="en-US" altLang="ko-KR" dirty="0"/>
              <a:t>(JDK </a:t>
            </a:r>
            <a:r>
              <a:rPr lang="ko-KR" altLang="en-US" dirty="0"/>
              <a:t>설치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97428"/>
            <a:ext cx="3649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350" dirty="0">
                <a:solidFill>
                  <a:prstClr val="black"/>
                </a:solidFill>
              </a:rPr>
              <a:t>JVM</a:t>
            </a:r>
            <a:r>
              <a:rPr lang="ko-KR" altLang="en-US" sz="1350" dirty="0">
                <a:solidFill>
                  <a:prstClr val="black"/>
                </a:solidFill>
              </a:rPr>
              <a:t>환경구축</a:t>
            </a:r>
            <a:r>
              <a:rPr lang="en-US" altLang="ko-KR" sz="1350" dirty="0">
                <a:solidFill>
                  <a:prstClr val="black"/>
                </a:solidFill>
              </a:rPr>
              <a:t>(JDK </a:t>
            </a:r>
            <a:r>
              <a:rPr lang="ko-KR" altLang="en-US" sz="1350" dirty="0">
                <a:solidFill>
                  <a:prstClr val="black"/>
                </a:solidFill>
              </a:rPr>
              <a:t>설치</a:t>
            </a:r>
            <a:r>
              <a:rPr lang="en-US" altLang="ko-KR" sz="1350" dirty="0">
                <a:solidFill>
                  <a:prstClr val="black"/>
                </a:solidFill>
              </a:rPr>
              <a:t>:www.oracle.com)</a:t>
            </a:r>
            <a:endParaRPr lang="ko-KR" altLang="en-US" sz="1350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6" y="1280619"/>
            <a:ext cx="8391345" cy="472013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536166" y="4765016"/>
            <a:ext cx="1067519" cy="80872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6752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788024" y="797510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79000" y="86656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6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22" y="1006056"/>
            <a:ext cx="5474897" cy="3079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31" y="2606515"/>
            <a:ext cx="5745539" cy="323249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65694" y="1834192"/>
            <a:ext cx="808727" cy="588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77242" y="4208613"/>
            <a:ext cx="731089" cy="17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33265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현재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14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977" y="857250"/>
            <a:ext cx="32226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prstClr val="black"/>
                </a:solidFill>
              </a:rPr>
              <a:t>Developer Downloads</a:t>
            </a:r>
            <a:r>
              <a:rPr lang="ko-KR" altLang="en-US" sz="1350" dirty="0">
                <a:solidFill>
                  <a:prstClr val="black"/>
                </a:solidFill>
              </a:rPr>
              <a:t>에서 </a:t>
            </a:r>
            <a:r>
              <a:rPr lang="en-US" altLang="ko-KR" sz="1350" dirty="0">
                <a:solidFill>
                  <a:prstClr val="black"/>
                </a:solidFill>
              </a:rPr>
              <a:t>Java</a:t>
            </a:r>
            <a:r>
              <a:rPr lang="ko-KR" altLang="en-US" sz="1350" dirty="0">
                <a:solidFill>
                  <a:prstClr val="black"/>
                </a:solidFill>
              </a:rPr>
              <a:t>를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7736" b="29754"/>
          <a:stretch/>
        </p:blipFill>
        <p:spPr>
          <a:xfrm>
            <a:off x="375249" y="1239296"/>
            <a:ext cx="8812432" cy="403683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53451" y="4480345"/>
            <a:ext cx="1345721" cy="478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8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756"/>
            <a:ext cx="8650138" cy="464043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714767" y="3522974"/>
            <a:ext cx="753762" cy="321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57250"/>
            <a:ext cx="13923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prstClr val="black"/>
                </a:solidFill>
              </a:rPr>
              <a:t>Java SE</a:t>
            </a:r>
            <a:r>
              <a:rPr lang="ko-KR" altLang="en-US" sz="1350" dirty="0">
                <a:solidFill>
                  <a:prstClr val="black"/>
                </a:solidFill>
              </a:rPr>
              <a:t>를  클릭</a:t>
            </a:r>
          </a:p>
        </p:txBody>
      </p:sp>
    </p:spTree>
    <p:extLst>
      <p:ext uri="{BB962C8B-B14F-4D97-AF65-F5344CB8AC3E}">
        <p14:creationId xmlns:p14="http://schemas.microsoft.com/office/powerpoint/2010/main" val="152649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237767"/>
            <a:ext cx="7472632" cy="4008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75" y="960767"/>
            <a:ext cx="37273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 err="1">
                <a:solidFill>
                  <a:prstClr val="black"/>
                </a:solidFill>
              </a:rPr>
              <a:t>최신버젼</a:t>
            </a:r>
            <a:r>
              <a:rPr lang="ko-KR" altLang="en-US" sz="1350" dirty="0">
                <a:solidFill>
                  <a:prstClr val="black"/>
                </a:solidFill>
              </a:rPr>
              <a:t> </a:t>
            </a:r>
            <a:r>
              <a:rPr lang="ko-KR" altLang="en-US" sz="1350" dirty="0" err="1">
                <a:solidFill>
                  <a:prstClr val="black"/>
                </a:solidFill>
              </a:rPr>
              <a:t>부터</a:t>
            </a:r>
            <a:r>
              <a:rPr lang="ko-KR" altLang="en-US" sz="1350" dirty="0">
                <a:solidFill>
                  <a:prstClr val="black"/>
                </a:solidFill>
              </a:rPr>
              <a:t> 여러 버전인 제시됨 그 중 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160" t="13796" r="31297"/>
          <a:stretch/>
        </p:blipFill>
        <p:spPr>
          <a:xfrm>
            <a:off x="4981754" y="1491292"/>
            <a:ext cx="4162246" cy="47477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860820" y="2448823"/>
            <a:ext cx="1283180" cy="465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2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410" t="9562" r="30104"/>
          <a:stretch/>
        </p:blipFill>
        <p:spPr>
          <a:xfrm>
            <a:off x="1136550" y="912118"/>
            <a:ext cx="4246333" cy="508863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889185" y="1905360"/>
            <a:ext cx="575813" cy="4852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42205" y="3600450"/>
            <a:ext cx="3985403" cy="181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2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585" t="5982" r="23159" b="2036"/>
          <a:stretch/>
        </p:blipFill>
        <p:spPr>
          <a:xfrm>
            <a:off x="580767" y="1036422"/>
            <a:ext cx="5047735" cy="490381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125362" y="3452169"/>
            <a:ext cx="1013255" cy="16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125362" y="4962783"/>
            <a:ext cx="1013255" cy="16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1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5" y="1299247"/>
            <a:ext cx="8358227" cy="47015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2" y="1022248"/>
            <a:ext cx="66175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ko-KR" altLang="en-US" sz="1350" kern="0" dirty="0">
                <a:solidFill>
                  <a:prstClr val="black"/>
                </a:solidFill>
              </a:rPr>
              <a:t>제어판</a:t>
            </a:r>
            <a:r>
              <a:rPr lang="en-US" altLang="ko-KR" sz="1350" kern="0" dirty="0">
                <a:solidFill>
                  <a:prstClr val="black"/>
                </a:solidFill>
              </a:rPr>
              <a:t>=&gt; </a:t>
            </a:r>
            <a:r>
              <a:rPr lang="ko-KR" altLang="en-US" sz="1350" kern="0" dirty="0">
                <a:solidFill>
                  <a:prstClr val="black"/>
                </a:solidFill>
              </a:rPr>
              <a:t>시스템 </a:t>
            </a:r>
            <a:r>
              <a:rPr lang="en-US" altLang="ko-KR" sz="1350" kern="0" dirty="0">
                <a:solidFill>
                  <a:prstClr val="black"/>
                </a:solidFill>
              </a:rPr>
              <a:t>: </a:t>
            </a:r>
            <a:r>
              <a:rPr lang="ko-KR" altLang="en-US" sz="1350" kern="0" dirty="0">
                <a:solidFill>
                  <a:prstClr val="black"/>
                </a:solidFill>
              </a:rPr>
              <a:t>윈도우운영체제 버전과 시스템운영체제 종류</a:t>
            </a:r>
            <a:r>
              <a:rPr lang="en-US" altLang="ko-KR" sz="1350" kern="0" dirty="0">
                <a:solidFill>
                  <a:prstClr val="black"/>
                </a:solidFill>
              </a:rPr>
              <a:t>:</a:t>
            </a:r>
            <a:r>
              <a:rPr lang="ko-KR" altLang="en-US" sz="1350" kern="0" dirty="0">
                <a:solidFill>
                  <a:prstClr val="black"/>
                </a:solidFill>
              </a:rPr>
              <a:t> </a:t>
            </a:r>
            <a:r>
              <a:rPr lang="en-US" altLang="ko-KR" sz="1350" kern="0" dirty="0">
                <a:solidFill>
                  <a:prstClr val="black"/>
                </a:solidFill>
              </a:rPr>
              <a:t>32 or 64</a:t>
            </a:r>
            <a:r>
              <a:rPr lang="ko-KR" altLang="en-US" sz="1350" kern="0" dirty="0">
                <a:solidFill>
                  <a:prstClr val="black"/>
                </a:solidFill>
              </a:rPr>
              <a:t>비트확인</a:t>
            </a:r>
          </a:p>
        </p:txBody>
      </p:sp>
      <p:sp>
        <p:nvSpPr>
          <p:cNvPr id="4" name="타원 3"/>
          <p:cNvSpPr/>
          <p:nvPr/>
        </p:nvSpPr>
        <p:spPr>
          <a:xfrm>
            <a:off x="1183976" y="2008877"/>
            <a:ext cx="1235734" cy="14233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350" kern="0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59" y="2743668"/>
            <a:ext cx="1247921" cy="23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24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57250"/>
            <a:ext cx="6858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prstClr val="black"/>
                </a:solidFill>
              </a:rPr>
              <a:t>시스템이 </a:t>
            </a:r>
            <a:r>
              <a:rPr lang="en-US" altLang="ko-KR" sz="1350" dirty="0">
                <a:solidFill>
                  <a:prstClr val="black"/>
                </a:solidFill>
              </a:rPr>
              <a:t>32</a:t>
            </a:r>
            <a:r>
              <a:rPr lang="ko-KR" altLang="en-US" sz="1350" dirty="0">
                <a:solidFill>
                  <a:prstClr val="black"/>
                </a:solidFill>
              </a:rPr>
              <a:t>비트 </a:t>
            </a:r>
            <a:r>
              <a:rPr lang="en-US" altLang="ko-KR" sz="1350" dirty="0">
                <a:solidFill>
                  <a:prstClr val="black"/>
                </a:solidFill>
              </a:rPr>
              <a:t>: jdk-8u144-windows-i586.exe, 64</a:t>
            </a:r>
            <a:r>
              <a:rPr lang="ko-KR" altLang="en-US" sz="1350" dirty="0">
                <a:solidFill>
                  <a:prstClr val="black"/>
                </a:solidFill>
              </a:rPr>
              <a:t>비트 </a:t>
            </a:r>
            <a:r>
              <a:rPr lang="en-US" altLang="ko-KR" sz="1350" dirty="0">
                <a:solidFill>
                  <a:prstClr val="black"/>
                </a:solidFill>
              </a:rPr>
              <a:t>: jdk-8u144-windows-x64.exe </a:t>
            </a:r>
            <a:endParaRPr lang="ko-KR" altLang="en-US" sz="135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274" t="7818" r="23694" b="20383"/>
          <a:stretch/>
        </p:blipFill>
        <p:spPr>
          <a:xfrm>
            <a:off x="278721" y="1215597"/>
            <a:ext cx="6103544" cy="464825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495168" y="5355110"/>
            <a:ext cx="2940908" cy="160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3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5571"/>
            <a:ext cx="367188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39" y="1535571"/>
            <a:ext cx="3671888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0688" y="1106742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ko-KR" altLang="en-US" sz="1350" kern="0" dirty="0">
                <a:solidFill>
                  <a:prstClr val="black"/>
                </a:solidFill>
              </a:rPr>
              <a:t>다운로드 받은 파일을 실행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1019" y="1094065"/>
            <a:ext cx="20233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ko-KR" altLang="en-US" sz="1350" kern="0" dirty="0">
                <a:solidFill>
                  <a:prstClr val="black"/>
                </a:solidFill>
              </a:rPr>
              <a:t>여기서 </a:t>
            </a:r>
            <a:r>
              <a:rPr lang="en-US" altLang="ko-KR" sz="1350" kern="0" dirty="0">
                <a:solidFill>
                  <a:prstClr val="black"/>
                </a:solidFill>
              </a:rPr>
              <a:t>next</a:t>
            </a:r>
            <a:r>
              <a:rPr lang="ko-KR" altLang="en-US" sz="1350" kern="0" dirty="0">
                <a:solidFill>
                  <a:prstClr val="black"/>
                </a:solidFill>
              </a:rPr>
              <a:t>버튼을 클릭</a:t>
            </a:r>
          </a:p>
        </p:txBody>
      </p:sp>
      <p:sp>
        <p:nvSpPr>
          <p:cNvPr id="6" name="타원 5"/>
          <p:cNvSpPr/>
          <p:nvPr/>
        </p:nvSpPr>
        <p:spPr>
          <a:xfrm>
            <a:off x="2132856" y="3915054"/>
            <a:ext cx="972108" cy="40462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350" kern="0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 flipH="1">
            <a:off x="2618910" y="1394147"/>
            <a:ext cx="1983765" cy="25209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" name="타원 7"/>
          <p:cNvSpPr/>
          <p:nvPr/>
        </p:nvSpPr>
        <p:spPr>
          <a:xfrm>
            <a:off x="3753036" y="2505748"/>
            <a:ext cx="918102" cy="27462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350" kern="0">
              <a:solidFill>
                <a:prstClr val="white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538790" y="2780370"/>
            <a:ext cx="2862318" cy="221480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03944" y="5002143"/>
            <a:ext cx="3961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sz="1350" kern="0" dirty="0">
                <a:solidFill>
                  <a:prstClr val="black"/>
                </a:solidFill>
              </a:rPr>
              <a:t>Development Tools</a:t>
            </a:r>
            <a:r>
              <a:rPr lang="ko-KR" altLang="en-US" sz="1350" kern="0" dirty="0">
                <a:solidFill>
                  <a:prstClr val="black"/>
                </a:solidFill>
              </a:rPr>
              <a:t>를 선택하고 </a:t>
            </a:r>
            <a:r>
              <a:rPr lang="en-US" altLang="ko-KR" sz="1350" kern="0" dirty="0">
                <a:solidFill>
                  <a:prstClr val="black"/>
                </a:solidFill>
              </a:rPr>
              <a:t>next</a:t>
            </a:r>
            <a:r>
              <a:rPr lang="ko-KR" altLang="en-US" sz="1350" kern="0" dirty="0">
                <a:solidFill>
                  <a:prstClr val="black"/>
                </a:solidFill>
              </a:rPr>
              <a:t>버튼을 클릭</a:t>
            </a:r>
          </a:p>
        </p:txBody>
      </p:sp>
      <p:sp>
        <p:nvSpPr>
          <p:cNvPr id="11" name="타원 10"/>
          <p:cNvSpPr/>
          <p:nvPr/>
        </p:nvSpPr>
        <p:spPr>
          <a:xfrm>
            <a:off x="5319210" y="3915054"/>
            <a:ext cx="702078" cy="40462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350" kern="0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>
            <a:endCxn id="11" idx="3"/>
          </p:cNvCxnSpPr>
          <p:nvPr/>
        </p:nvCxnSpPr>
        <p:spPr>
          <a:xfrm flipV="1">
            <a:off x="1538790" y="4260424"/>
            <a:ext cx="3883237" cy="73475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2459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JSP</a:t>
            </a:r>
            <a:r>
              <a:rPr lang="ko-KR" altLang="en-US" dirty="0"/>
              <a:t>기반 </a:t>
            </a:r>
            <a:r>
              <a:rPr lang="ko-KR" altLang="en-US" dirty="0" err="1"/>
              <a:t>웹프로그래밍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183260" y="547998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JSP</a:t>
            </a:r>
            <a:r>
              <a:rPr lang="ko-KR" altLang="en-US" dirty="0" smtClean="0"/>
              <a:t>스크립트 기반의 </a:t>
            </a:r>
            <a:r>
              <a:rPr lang="ko-KR" altLang="en-US" dirty="0" err="1" smtClean="0"/>
              <a:t>웹서버</a:t>
            </a:r>
            <a:r>
              <a:rPr lang="ko-KR" altLang="en-US" dirty="0" smtClean="0"/>
              <a:t> 시스템구조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8340" y="1108685"/>
            <a:ext cx="9030396" cy="4358529"/>
            <a:chOff x="28340" y="1108685"/>
            <a:chExt cx="9030396" cy="4358529"/>
          </a:xfrm>
        </p:grpSpPr>
        <p:sp>
          <p:nvSpPr>
            <p:cNvPr id="15" name="직사각형 14"/>
            <p:cNvSpPr/>
            <p:nvPr/>
          </p:nvSpPr>
          <p:spPr>
            <a:xfrm>
              <a:off x="1956428" y="1108685"/>
              <a:ext cx="7102308" cy="395166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51198" y="1642857"/>
              <a:ext cx="1440160" cy="1755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8340" y="1536460"/>
              <a:ext cx="1152128" cy="2664296"/>
              <a:chOff x="28340" y="1536460"/>
              <a:chExt cx="1152128" cy="2664296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28340" y="1536460"/>
                <a:ext cx="1152128" cy="266429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Picture 3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3" y="1862973"/>
                <a:ext cx="842772" cy="860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59" t="4829" r="13537" b="4641"/>
              <a:stretch/>
            </p:blipFill>
            <p:spPr bwMode="auto">
              <a:xfrm>
                <a:off x="220495" y="3033455"/>
                <a:ext cx="519269" cy="733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9779" y="1585974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err="1" smtClean="0"/>
                  <a:t>데스크탑</a:t>
                </a:r>
                <a:endParaRPr lang="ko-KR" altLang="en-US" sz="12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1245" y="2728780"/>
                <a:ext cx="10663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ko-KR" altLang="en-US" sz="1400" b="1" dirty="0" err="1">
                    <a:solidFill>
                      <a:prstClr val="black"/>
                    </a:solidFill>
                  </a:rPr>
                  <a:t>웹브라우저</a:t>
                </a:r>
                <a:endParaRPr lang="ko-KR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35365" y="3794257"/>
                <a:ext cx="9380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err="1" smtClean="0"/>
                  <a:t>모바일기기</a:t>
                </a:r>
                <a:endParaRPr lang="ko-KR" altLang="en-US" sz="1200" b="1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195214" y="1909285"/>
              <a:ext cx="1080121" cy="1227707"/>
              <a:chOff x="3419871" y="1640048"/>
              <a:chExt cx="1080121" cy="1227707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419872" y="1640048"/>
                <a:ext cx="1080120" cy="40631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518945" y="1677029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jQuery</a:t>
                </a:r>
                <a:endParaRPr lang="ko-KR" altLang="en-US" dirty="0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419871" y="2184443"/>
                <a:ext cx="1080120" cy="68331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518944" y="2221424"/>
                <a:ext cx="881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jQuery</a:t>
                </a:r>
              </a:p>
              <a:p>
                <a:r>
                  <a:rPr lang="en-US" altLang="ko-KR" dirty="0" smtClean="0"/>
                  <a:t>Mobile</a:t>
                </a:r>
                <a:endParaRPr lang="ko-KR" altLang="en-US" dirty="0"/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3779390" y="1642857"/>
              <a:ext cx="2505057" cy="18002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39475" y="1149298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JSP</a:t>
              </a:r>
              <a:r>
                <a:rPr lang="ko-KR" altLang="en-US" dirty="0" smtClean="0"/>
                <a:t>스크립트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7482" y="167644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HTML</a:t>
              </a:r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933278" y="2205108"/>
              <a:ext cx="936104" cy="337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CSS</a:t>
              </a:r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908183" y="2760570"/>
              <a:ext cx="1398598" cy="337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JavaScript</a:t>
              </a:r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358008" y="2112441"/>
              <a:ext cx="833650" cy="98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Java</a:t>
              </a:r>
            </a:p>
            <a:p>
              <a:pPr algn="ctr"/>
              <a:r>
                <a:rPr lang="en-US" altLang="ko-KR" dirty="0" smtClean="0"/>
                <a:t>code</a:t>
              </a:r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779389" y="3548178"/>
              <a:ext cx="2505057" cy="38457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WAS(Tomcat)</a:t>
              </a:r>
              <a:endParaRPr lang="ko-KR" altLang="en-US" dirty="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761689" y="4008467"/>
              <a:ext cx="2522758" cy="38457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JVM(JDK)</a:t>
              </a:r>
              <a:endParaRPr lang="ko-KR" altLang="en-US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051198" y="4484282"/>
              <a:ext cx="6912768" cy="46805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OS(Windows/Linux)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6284447" y="2293155"/>
              <a:ext cx="807311" cy="6363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JDBC</a:t>
              </a:r>
              <a:endParaRPr lang="ko-KR" altLang="en-US" sz="1200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7091758" y="1676445"/>
              <a:ext cx="792088" cy="2716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DBMS</a:t>
              </a:r>
            </a:p>
            <a:p>
              <a:pPr algn="ctr"/>
              <a:r>
                <a:rPr lang="en-US" altLang="ko-KR" sz="1400" dirty="0" smtClean="0"/>
                <a:t>(SQL</a:t>
              </a:r>
            </a:p>
            <a:p>
              <a:pPr algn="ctr"/>
              <a:r>
                <a:rPr lang="en-US" altLang="ko-KR" sz="1400" dirty="0" smtClean="0"/>
                <a:t>Server)</a:t>
              </a:r>
              <a:endParaRPr lang="ko-KR" altLang="en-US" sz="1400" dirty="0"/>
            </a:p>
          </p:txBody>
        </p:sp>
        <p:sp>
          <p:nvSpPr>
            <p:cNvPr id="32" name="순서도: 자기 디스크 31"/>
            <p:cNvSpPr/>
            <p:nvPr/>
          </p:nvSpPr>
          <p:spPr>
            <a:xfrm>
              <a:off x="8315894" y="2303922"/>
              <a:ext cx="648072" cy="843837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cxnSp>
          <p:nvCxnSpPr>
            <p:cNvPr id="34" name="직선 화살표 연결선 33"/>
            <p:cNvCxnSpPr>
              <a:endCxn id="32" idx="2"/>
            </p:cNvCxnSpPr>
            <p:nvPr/>
          </p:nvCxnSpPr>
          <p:spPr>
            <a:xfrm>
              <a:off x="7883846" y="2723338"/>
              <a:ext cx="432048" cy="2503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24" idx="3"/>
              <a:endCxn id="22" idx="1"/>
            </p:cNvCxnSpPr>
            <p:nvPr/>
          </p:nvCxnSpPr>
          <p:spPr>
            <a:xfrm flipV="1">
              <a:off x="3491358" y="2374033"/>
              <a:ext cx="441920" cy="1465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24" idx="3"/>
              <a:endCxn id="25" idx="1"/>
            </p:cNvCxnSpPr>
            <p:nvPr/>
          </p:nvCxnSpPr>
          <p:spPr>
            <a:xfrm>
              <a:off x="3491358" y="2520573"/>
              <a:ext cx="416825" cy="4089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784866" y="50978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웹서버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556" y="448428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클라이언트</a:t>
              </a:r>
              <a:endParaRPr lang="ko-KR" altLang="en-US" sz="1600" dirty="0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180468" y="2374032"/>
              <a:ext cx="77596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148387" y="1554491"/>
              <a:ext cx="90281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JSP</a:t>
              </a:r>
            </a:p>
            <a:p>
              <a:r>
                <a:rPr lang="en-US" altLang="ko-KR" sz="1400" dirty="0" smtClean="0"/>
                <a:t>Script</a:t>
              </a:r>
            </a:p>
            <a:p>
              <a:r>
                <a:rPr lang="ko-KR" altLang="en-US" sz="1400" dirty="0" smtClean="0"/>
                <a:t>실행요청</a:t>
              </a:r>
              <a:endParaRPr lang="en-US" altLang="ko-KR" sz="1400" dirty="0" smtClean="0"/>
            </a:p>
          </p:txBody>
        </p:sp>
        <p:cxnSp>
          <p:nvCxnSpPr>
            <p:cNvPr id="50" name="직선 화살표 연결선 49"/>
            <p:cNvCxnSpPr>
              <a:stCxn id="15" idx="1"/>
            </p:cNvCxnSpPr>
            <p:nvPr/>
          </p:nvCxnSpPr>
          <p:spPr>
            <a:xfrm flipH="1">
              <a:off x="1148387" y="3084516"/>
              <a:ext cx="808041" cy="1390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310184" y="3191104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HTML</a:t>
              </a:r>
            </a:p>
            <a:p>
              <a:r>
                <a:rPr lang="ko-KR" altLang="en-US" sz="1400" dirty="0" smtClean="0"/>
                <a:t>문</a:t>
              </a:r>
              <a:r>
                <a:rPr lang="ko-KR" altLang="en-US" sz="1400" dirty="0"/>
                <a:t>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14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145" y="116632"/>
            <a:ext cx="8835038" cy="6491218"/>
            <a:chOff x="35145" y="116632"/>
            <a:chExt cx="8835038" cy="6491218"/>
          </a:xfrm>
        </p:grpSpPr>
        <p:pic>
          <p:nvPicPr>
            <p:cNvPr id="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852936"/>
              <a:ext cx="4914900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075362" y="805354"/>
              <a:ext cx="3794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C:/Program Files/java/jre1.8.0_20/</a:t>
              </a:r>
              <a:endParaRPr lang="ko-KR" altLang="en-US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7308304" y="6093295"/>
              <a:ext cx="1561879" cy="514555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5" y="116632"/>
              <a:ext cx="4895850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84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455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Java SE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설치가 완료되면 창을 닫고 종료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349" y="620688"/>
            <a:ext cx="8950453" cy="6110064"/>
            <a:chOff x="85349" y="620688"/>
            <a:chExt cx="8950453" cy="611006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9" y="620688"/>
              <a:ext cx="4914900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2996952"/>
              <a:ext cx="4895850" cy="373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876256" y="6237312"/>
              <a:ext cx="1440160" cy="432048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61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0637" y="316687"/>
            <a:ext cx="83761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 2"/>
              <a:buChar char="¡"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JSP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JAVA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를 기반으로 하는 스크립트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언어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  -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실행을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위해서는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JVM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(Java Virtual Machine :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/>
              </a:rPr>
              <a:t>자바가상머신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이 필요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  -JDK(Java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Development Kit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   .JVM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, Java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Compiler</a:t>
            </a: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   .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기타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자바개발에 필요한 클래스 파일 및 문서 등으로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구성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  <a:p>
            <a:pPr marL="285750" indent="-285750">
              <a:buFont typeface="Wingdings 2"/>
              <a:buChar char="¡"/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JSP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Java Servlet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의 수행 환경을 제공하는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/>
              </a:rPr>
              <a:t>서블릿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컨테이너</a:t>
            </a:r>
            <a:endParaRPr lang="en-US" altLang="ko-KR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  -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엔진 또는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WAS(Web Application Server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를 설치해야 함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188" y="116632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JSP</a:t>
            </a:r>
            <a:r>
              <a:rPr lang="ko-KR" altLang="en-US" sz="2000" dirty="0" smtClean="0"/>
              <a:t>기반의 </a:t>
            </a:r>
            <a:r>
              <a:rPr lang="ko-KR" altLang="en-US" sz="2000" dirty="0" err="1" smtClean="0"/>
              <a:t>웹프로그래밍</a:t>
            </a:r>
            <a:endParaRPr lang="ko-KR" altLang="en-US" sz="2000" dirty="0"/>
          </a:p>
        </p:txBody>
      </p:sp>
      <p:sp>
        <p:nvSpPr>
          <p:cNvPr id="28" name="직사각형 27"/>
          <p:cNvSpPr/>
          <p:nvPr/>
        </p:nvSpPr>
        <p:spPr>
          <a:xfrm>
            <a:off x="201738" y="3645024"/>
            <a:ext cx="85689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Servlet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은 웹에서 </a:t>
            </a: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JAVA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프로그래밍을 구현하기 위해 탄생 </a:t>
            </a:r>
            <a:endParaRPr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JAVA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로 구현된 </a:t>
            </a: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CGI(Common Gateway Interface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HTTP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프로토콜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서비스를 지원하는 </a:t>
            </a:r>
            <a:r>
              <a:rPr lang="en-US" altLang="ko-KR" sz="1600" dirty="0" err="1">
                <a:solidFill>
                  <a:prstClr val="black"/>
                </a:solidFill>
                <a:latin typeface="맑은 고딕"/>
                <a:ea typeface="맑은 고딕"/>
              </a:rPr>
              <a:t>javax.servlet.http.HttpServlet</a:t>
            </a: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클래스를 </a:t>
            </a:r>
            <a:endParaRPr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상속하여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개발하며</a:t>
            </a: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서블릿은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컨테이너</a:t>
            </a: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(container)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의해서 실행되고</a:t>
            </a:r>
            <a:r>
              <a:rPr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관리됨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HTML </a:t>
            </a:r>
            <a:r>
              <a:rPr lang="ko-KR" altLang="en-US" sz="1600" dirty="0" err="1">
                <a:solidFill>
                  <a:prstClr val="black"/>
                </a:solidFill>
                <a:latin typeface="맑은 고딕"/>
                <a:ea typeface="맑은 고딕"/>
              </a:rPr>
              <a:t>변경시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서블릿을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/>
                <a:ea typeface="맑은 고딕"/>
              </a:rPr>
              <a:t>재컴파일</a:t>
            </a:r>
            <a:r>
              <a:rPr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 해야 하는 단점이 </a:t>
            </a:r>
            <a:r>
              <a:rPr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있음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1631" y="3291081"/>
            <a:ext cx="21258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  <a:latin typeface="맑은 고딕"/>
                <a:ea typeface="맑은 고딕"/>
              </a:rPr>
              <a:t>Servlet</a:t>
            </a:r>
            <a:r>
              <a:rPr lang="ko-KR" altLang="en-US" sz="2000" dirty="0">
                <a:solidFill>
                  <a:prstClr val="black"/>
                </a:solidFill>
                <a:latin typeface="맑은 고딕"/>
                <a:ea typeface="맑은 고딕"/>
              </a:rPr>
              <a:t>의 </a:t>
            </a:r>
            <a:r>
              <a:rPr lang="ko-KR" altLang="en-US" sz="2000" dirty="0" smtClean="0">
                <a:solidFill>
                  <a:prstClr val="black"/>
                </a:solidFill>
                <a:latin typeface="맑은 고딕"/>
                <a:ea typeface="맑은 고딕"/>
              </a:rPr>
              <a:t>이해</a:t>
            </a:r>
            <a:endParaRPr lang="en-US" altLang="ko-KR" sz="20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5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4490" y="3672749"/>
            <a:ext cx="1621332" cy="810666"/>
            <a:chOff x="2441525" y="4183"/>
            <a:chExt cx="1621332" cy="81066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441525" y="4183"/>
              <a:ext cx="1621332" cy="810666"/>
            </a:xfrm>
            <a:prstGeom prst="roundRect">
              <a:avLst/>
            </a:prstGeom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4" name="모서리가 둥근 직사각형 4"/>
            <p:cNvSpPr/>
            <p:nvPr/>
          </p:nvSpPr>
          <p:spPr>
            <a:xfrm>
              <a:off x="2481098" y="43756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342900" marR="0" lvl="0" indent="-34290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+mj-lt"/>
                <a:buAutoNum type="arabicParenR"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HTML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622477" y="3638724"/>
            <a:ext cx="1621332" cy="810666"/>
            <a:chOff x="4184246" y="843433"/>
            <a:chExt cx="1621332" cy="81066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184246" y="843433"/>
              <a:ext cx="1621332" cy="810666"/>
            </a:xfrm>
            <a:prstGeom prst="roundRect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7" name="모서리가 둥근 직사각형 6"/>
            <p:cNvSpPr/>
            <p:nvPr/>
          </p:nvSpPr>
          <p:spPr>
            <a:xfrm>
              <a:off x="4223819" y="883006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2)  CSS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468508" y="3630168"/>
            <a:ext cx="1621332" cy="810666"/>
            <a:chOff x="4636288" y="2747142"/>
            <a:chExt cx="1621332" cy="81066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636288" y="2747142"/>
              <a:ext cx="1621332" cy="810666"/>
            </a:xfrm>
            <a:prstGeom prst="roundRect">
              <a:avLst/>
            </a:prstGeom>
            <a:solidFill>
              <a:srgbClr val="8064A2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0" name="모서리가 둥근 직사각형 8"/>
            <p:cNvSpPr/>
            <p:nvPr/>
          </p:nvSpPr>
          <p:spPr>
            <a:xfrm>
              <a:off x="4654235" y="2768783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3)  JavaScript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73534" y="4980633"/>
            <a:ext cx="1621332" cy="810666"/>
            <a:chOff x="3408662" y="4241486"/>
            <a:chExt cx="1621332" cy="81066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408662" y="4241486"/>
              <a:ext cx="1621332" cy="810666"/>
            </a:xfrm>
            <a:prstGeom prst="roundRect">
              <a:avLst/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3" name="모서리가 둥근 직사각형 10"/>
            <p:cNvSpPr/>
            <p:nvPr/>
          </p:nvSpPr>
          <p:spPr>
            <a:xfrm>
              <a:off x="3448235" y="4281059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5)</a:t>
              </a:r>
              <a:r>
                <a:rPr kumimoji="0" lang="en-US" altLang="ko-KR" sz="1600" b="1" i="0" u="none" strike="noStrike" kern="120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</a:t>
              </a: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JSP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76960" y="4971027"/>
            <a:ext cx="1621332" cy="810666"/>
            <a:chOff x="1474389" y="4241486"/>
            <a:chExt cx="1621332" cy="81066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474389" y="4241486"/>
              <a:ext cx="1621332" cy="810666"/>
            </a:xfrm>
            <a:prstGeom prst="roundRect">
              <a:avLst/>
            </a:prstGeom>
            <a:solidFill>
              <a:srgbClr val="F7964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6" name="모서리가 둥근 직사각형 12"/>
            <p:cNvSpPr/>
            <p:nvPr/>
          </p:nvSpPr>
          <p:spPr>
            <a:xfrm>
              <a:off x="1513962" y="4281059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4)  jQuery / jQuery Mobile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486455" y="4980343"/>
            <a:ext cx="1621332" cy="810666"/>
            <a:chOff x="698805" y="843433"/>
            <a:chExt cx="1621332" cy="81066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98805" y="843433"/>
              <a:ext cx="1621332" cy="8106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19" name="모서리가 둥근 직사각형 16"/>
            <p:cNvSpPr/>
            <p:nvPr/>
          </p:nvSpPr>
          <p:spPr>
            <a:xfrm>
              <a:off x="738378" y="883006"/>
              <a:ext cx="1542186" cy="7315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6) SQL Server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8904" y="3068960"/>
            <a:ext cx="519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JSP</a:t>
            </a:r>
            <a:r>
              <a:rPr lang="ko-KR" altLang="en-US" sz="2000" dirty="0" smtClean="0"/>
              <a:t>스크립트 작성관련 </a:t>
            </a:r>
            <a:r>
              <a:rPr lang="ko-KR" altLang="en-US" sz="2000" dirty="0" err="1" smtClean="0"/>
              <a:t>웹프로그래밍</a:t>
            </a:r>
            <a:r>
              <a:rPr lang="ko-KR" altLang="en-US" sz="2000" dirty="0" smtClean="0"/>
              <a:t> 기술</a:t>
            </a:r>
            <a:endParaRPr lang="ko-KR" altLang="en-US" sz="2000" dirty="0"/>
          </a:p>
        </p:txBody>
      </p:sp>
      <p:sp>
        <p:nvSpPr>
          <p:cNvPr id="21" name="직사각형 20"/>
          <p:cNvSpPr/>
          <p:nvPr/>
        </p:nvSpPr>
        <p:spPr>
          <a:xfrm>
            <a:off x="265718" y="260648"/>
            <a:ext cx="862676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  <a:latin typeface="맑은 고딕"/>
                <a:ea typeface="맑은 고딕"/>
              </a:rPr>
              <a:t>Servlet </a:t>
            </a:r>
            <a:r>
              <a:rPr lang="en-US" altLang="ko-KR" sz="2000" dirty="0" smtClean="0">
                <a:solidFill>
                  <a:prstClr val="black"/>
                </a:solidFill>
                <a:latin typeface="맑은 고딕"/>
                <a:ea typeface="맑은 고딕"/>
              </a:rPr>
              <a:t>Container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•HTTP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요청을 받아서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서블릿을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실행시키고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그 결과를 사용자 브라우저에게 전달해주는 기능을 제공하는 컴포넌트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•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서블릿을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실행하고 생명주기를 관리하는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역할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•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서블릿과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웹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서버가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서버 통신 할 수 있는 방법을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제공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•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멀티스레딩을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지원하여 클라이언트의 다중 요청을 알아서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처리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•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대표적인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컨텐이너에는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</a:rPr>
              <a:t>Tomcat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/>
              </a:rPr>
              <a:t>등이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</a:rPr>
              <a:t>있음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918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1372" y="2559960"/>
            <a:ext cx="8594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맑은 고딕"/>
                <a:ea typeface="맑은 고딕"/>
              </a:rPr>
              <a:t>Hyper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/>
              </a:rPr>
              <a:t>Text Markup Language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</a:rPr>
              <a:t>의 약자로 하이퍼텍스트 기능을 가진 문서를 만드는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/>
                <a:ea typeface="맑은 고딕"/>
              </a:rPr>
              <a:t>언어</a:t>
            </a:r>
            <a:endParaRPr lang="en-US" altLang="ko-KR" sz="14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ko-KR" sz="1400" dirty="0"/>
              <a:t>웹 브라우저라는 플랫폼 위에서 동작하는 애플리케이션</a:t>
            </a:r>
            <a:r>
              <a:rPr lang="en-US" altLang="ko-KR" sz="1400" dirty="0"/>
              <a:t>(</a:t>
            </a:r>
            <a:r>
              <a:rPr lang="ko-KR" altLang="ko-KR" sz="1400" dirty="0" err="1"/>
              <a:t>웹앱</a:t>
            </a:r>
            <a:r>
              <a:rPr lang="en-US" altLang="ko-KR" sz="1400" dirty="0"/>
              <a:t>)</a:t>
            </a:r>
            <a:r>
              <a:rPr lang="ko-KR" altLang="ko-KR" sz="1400" dirty="0"/>
              <a:t>을</a:t>
            </a:r>
            <a:r>
              <a:rPr lang="en-US" altLang="ko-KR" sz="1400" dirty="0"/>
              <a:t> HTML</a:t>
            </a:r>
            <a:r>
              <a:rPr lang="ko-KR" altLang="ko-KR" sz="1400" dirty="0"/>
              <a:t>과</a:t>
            </a:r>
            <a:r>
              <a:rPr lang="en-US" altLang="ko-KR" sz="1400" dirty="0"/>
              <a:t> CSS, </a:t>
            </a:r>
            <a:r>
              <a:rPr lang="ko-KR" altLang="ko-KR" sz="1400" dirty="0"/>
              <a:t>자바스크립트 언어로 만들 수 있도록 하는 </a:t>
            </a:r>
            <a:r>
              <a:rPr lang="ko-KR" altLang="ko-KR" sz="1400" dirty="0" smtClean="0"/>
              <a:t>것</a:t>
            </a: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HTML5</a:t>
            </a:r>
            <a:r>
              <a:rPr lang="ko-KR" altLang="en-US" sz="1400" dirty="0" smtClean="0"/>
              <a:t>는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웹 애플리케이션을 만들기 위한 웹 플랫폼 기술로 확장되고 있</a:t>
            </a:r>
            <a:r>
              <a:rPr lang="ko-KR" altLang="en-US" sz="1400" dirty="0"/>
              <a:t>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466" y="26821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HTML</a:t>
            </a:r>
            <a:endParaRPr lang="ko-KR" altLang="en-US" sz="2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37009" y="3856692"/>
            <a:ext cx="771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CSS</a:t>
            </a:r>
            <a:r>
              <a:rPr lang="ko-KR" altLang="en-US" sz="1400" dirty="0" smtClean="0"/>
              <a:t>는 </a:t>
            </a:r>
            <a:r>
              <a:rPr lang="ko-KR" altLang="en-US" sz="1400" dirty="0" err="1"/>
              <a:t>마크업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언어가 </a:t>
            </a:r>
            <a:r>
              <a:rPr lang="ko-KR" altLang="en-US" sz="1400" dirty="0"/>
              <a:t>화면에 실제 표시되는 방법을 기술하는 </a:t>
            </a:r>
            <a:r>
              <a:rPr lang="ko-KR" altLang="en-US" sz="1400" dirty="0" smtClean="0"/>
              <a:t>언어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W3C</a:t>
            </a:r>
            <a:r>
              <a:rPr lang="ko-KR" altLang="en-US" sz="1400" dirty="0"/>
              <a:t>의 표준이며</a:t>
            </a:r>
            <a:r>
              <a:rPr lang="en-US" altLang="ko-KR" sz="1400" dirty="0"/>
              <a:t>, </a:t>
            </a:r>
            <a:r>
              <a:rPr lang="ko-KR" altLang="en-US" sz="1400" dirty="0"/>
              <a:t>화면 레이아웃과 스타일을 정의할 때 주로 </a:t>
            </a:r>
            <a:r>
              <a:rPr lang="ko-KR" altLang="en-US" sz="1400" dirty="0" smtClean="0"/>
              <a:t>사용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41372" y="3527067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ko-KR" sz="2000" dirty="0" smtClean="0"/>
              <a:t>2) CSS (Cascading </a:t>
            </a:r>
            <a:r>
              <a:rPr lang="en-US" altLang="ko-KR" sz="2000" dirty="0"/>
              <a:t>Style </a:t>
            </a:r>
            <a:r>
              <a:rPr lang="en-US" altLang="ko-KR" sz="2000" dirty="0" smtClean="0"/>
              <a:t>Sheet)</a:t>
            </a:r>
            <a:endParaRPr lang="ko-KR" altLang="en-US" sz="2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388792" y="404665"/>
            <a:ext cx="7783608" cy="2016224"/>
            <a:chOff x="388792" y="404664"/>
            <a:chExt cx="7783608" cy="212891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11" t="35983" r="21338" b="39431"/>
            <a:stretch/>
          </p:blipFill>
          <p:spPr bwMode="auto">
            <a:xfrm>
              <a:off x="388792" y="404664"/>
              <a:ext cx="7783608" cy="2128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5" y="484021"/>
              <a:ext cx="1080119" cy="19965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48940"/>
            <a:ext cx="1872208" cy="246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0" y="4404213"/>
            <a:ext cx="2048083" cy="241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3347864" y="5445224"/>
            <a:ext cx="1584176" cy="136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66196" y="4988024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적용 후</a:t>
            </a:r>
          </a:p>
        </p:txBody>
      </p:sp>
    </p:spTree>
    <p:extLst>
      <p:ext uri="{BB962C8B-B14F-4D97-AF65-F5344CB8AC3E}">
        <p14:creationId xmlns:p14="http://schemas.microsoft.com/office/powerpoint/2010/main" val="336947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88640"/>
            <a:ext cx="903649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넷스케이프사가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개발한 클라이언트 </a:t>
            </a:r>
            <a:r>
              <a:rPr lang="ko-KR" altLang="en-US" sz="1400" dirty="0" smtClean="0"/>
              <a:t>측 스크립트 언어로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사용자와의 </a:t>
            </a:r>
            <a:r>
              <a:rPr lang="ko-KR" altLang="en-US" sz="1400" dirty="0"/>
              <a:t>상호작용을 가능하게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- </a:t>
            </a:r>
            <a:r>
              <a:rPr lang="ko-KR" altLang="en-US" sz="1400" dirty="0" smtClean="0"/>
              <a:t>대화식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작성 </a:t>
            </a:r>
            <a:r>
              <a:rPr lang="en-US" altLang="ko-KR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HTML </a:t>
            </a:r>
            <a:r>
              <a:rPr lang="ko-KR" altLang="en-US" sz="1400" dirty="0"/>
              <a:t>문서에 포함되어 </a:t>
            </a:r>
            <a:r>
              <a:rPr lang="ko-KR" altLang="en-US" sz="1400" dirty="0" smtClean="0"/>
              <a:t>클라이언트로 </a:t>
            </a:r>
            <a:r>
              <a:rPr lang="ko-KR" altLang="en-US" sz="1400" dirty="0"/>
              <a:t>전송되어 </a:t>
            </a:r>
            <a:r>
              <a:rPr lang="ko-KR" altLang="en-US" sz="1400" dirty="0" err="1"/>
              <a:t>웹브라우저에서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실행됨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4053" y="0"/>
            <a:ext cx="914400" cy="9144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ko-KR" sz="2000" dirty="0" smtClean="0"/>
              <a:t>3) JavaScript</a:t>
            </a:r>
            <a:endParaRPr lang="ko-KR" altLang="en-US" sz="20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3" y="4487054"/>
            <a:ext cx="4341919" cy="218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773" y="1412776"/>
            <a:ext cx="8873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마우스 이벤트 처리 </a:t>
            </a:r>
            <a:r>
              <a:rPr lang="ko-KR" altLang="en-US" sz="1600" b="1" dirty="0"/>
              <a:t>예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마우스가 하이퍼링크 </a:t>
            </a:r>
            <a:r>
              <a:rPr lang="ko-KR" altLang="en-US" sz="1400" dirty="0"/>
              <a:t>위에 걸쳐지면 이벤트를 인식하여 반응을 나타냄</a:t>
            </a:r>
            <a:r>
              <a:rPr lang="en-US" altLang="ko-KR" sz="1400" dirty="0"/>
              <a:t>: </a:t>
            </a:r>
            <a:r>
              <a:rPr lang="ko-KR" altLang="en-US" sz="1400" dirty="0" err="1" smtClean="0"/>
              <a:t>경고창이</a:t>
            </a:r>
            <a:r>
              <a:rPr lang="ko-KR" altLang="en-US" sz="1400" dirty="0" smtClean="0"/>
              <a:t> 나타남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38164" y="3933056"/>
            <a:ext cx="8709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Form </a:t>
            </a:r>
            <a:r>
              <a:rPr lang="ko-KR" altLang="en-US" sz="1600" b="1" dirty="0" smtClean="0"/>
              <a:t>체크 예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입력한 정보의 </a:t>
            </a:r>
            <a:r>
              <a:rPr lang="ko-KR" altLang="en-US" sz="1400" dirty="0" smtClean="0"/>
              <a:t>내용확인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버튼을 클릭하면 </a:t>
            </a:r>
            <a:r>
              <a:rPr lang="ko-KR" altLang="en-US" sz="1400" dirty="0" err="1"/>
              <a:t>경고창이</a:t>
            </a:r>
            <a:r>
              <a:rPr lang="ko-KR" altLang="en-US" sz="1400" dirty="0"/>
              <a:t> 나타남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6" y="1986706"/>
            <a:ext cx="3946553" cy="19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85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782" y="383794"/>
            <a:ext cx="89511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sz="1400" dirty="0" smtClean="0"/>
              <a:t>jQuery </a:t>
            </a:r>
            <a:r>
              <a:rPr lang="en-US" altLang="ko-KR" sz="1400" dirty="0"/>
              <a:t>Foundation(www.jquery.com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HTML5</a:t>
            </a:r>
            <a:r>
              <a:rPr lang="ko-KR" altLang="en-US" sz="1400" dirty="0"/>
              <a:t>를 기반으로 자바스크립트를 사용하기 쉽게 만든 </a:t>
            </a:r>
            <a:r>
              <a:rPr lang="ko-KR" altLang="en-US" sz="1400" dirty="0" err="1"/>
              <a:t>오픈소스</a:t>
            </a:r>
            <a:r>
              <a:rPr lang="ko-KR" altLang="en-US" sz="1400" dirty="0"/>
              <a:t> 자바스크립트 라이브러리이며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웹브라우저</a:t>
            </a:r>
            <a:r>
              <a:rPr lang="ko-KR" altLang="en-US" sz="1400" dirty="0"/>
              <a:t> 호환성이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</a:t>
            </a:r>
            <a:r>
              <a:rPr lang="ko-KR" altLang="en-US" sz="1400" dirty="0" err="1"/>
              <a:t>위젯을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제공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jQuery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Mobile(jquerymobile.com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jQuery</a:t>
            </a:r>
            <a:r>
              <a:rPr lang="ko-KR" altLang="en-US" sz="1400" dirty="0"/>
              <a:t>를 기반으로 </a:t>
            </a:r>
            <a:r>
              <a:rPr lang="en-US" altLang="ko-KR" sz="1400" dirty="0"/>
              <a:t>Mobile </a:t>
            </a:r>
            <a:r>
              <a:rPr lang="ko-KR" altLang="en-US" sz="1400" dirty="0"/>
              <a:t>환경에서 사용 가능하도록 제작된 자바스크립트 </a:t>
            </a:r>
            <a:r>
              <a:rPr lang="ko-KR" altLang="en-US" sz="1400" dirty="0" smtClean="0"/>
              <a:t>라이브러리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8155" y="9789"/>
            <a:ext cx="400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4)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제이쿼리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(jQuery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jQuery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Mobile)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7505" y="2132856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 JSP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4507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오라클에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합병된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썬마이크로시스템즈에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의해 개발된 스크립트 언어로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생성하기 위한 자바 기반의 서버 측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언어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서버측</a:t>
            </a:r>
            <a:r>
              <a:rPr lang="ko-KR" altLang="en-US" sz="1600" dirty="0" smtClean="0"/>
              <a:t> 스크립트 </a:t>
            </a:r>
            <a:r>
              <a:rPr lang="ko-KR" altLang="en-US" sz="1600" dirty="0"/>
              <a:t>언어는 </a:t>
            </a:r>
            <a:r>
              <a:rPr lang="en-US" altLang="ko-KR" sz="1600" dirty="0"/>
              <a:t>HTML </a:t>
            </a:r>
            <a:r>
              <a:rPr lang="ko-KR" altLang="en-US" sz="1600" dirty="0"/>
              <a:t>문서 내에 삽입하여 사용하며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ASP(Active </a:t>
            </a:r>
            <a:r>
              <a:rPr lang="en-US" altLang="ko-KR" sz="1600" dirty="0"/>
              <a:t>Server Page), PHP(Professional HTML Preprocessor), JSP(Java Server </a:t>
            </a:r>
            <a:r>
              <a:rPr lang="en-US" altLang="ko-KR" sz="1600" dirty="0" smtClean="0"/>
              <a:t>Page) </a:t>
            </a:r>
            <a:r>
              <a:rPr lang="ko-KR" altLang="en-US" sz="1600" dirty="0" smtClean="0"/>
              <a:t>등이 있음</a:t>
            </a:r>
            <a:endParaRPr lang="en-US" altLang="ko-KR" sz="16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95536" y="4035970"/>
            <a:ext cx="7920880" cy="2530475"/>
            <a:chOff x="395536" y="4035970"/>
            <a:chExt cx="7920880" cy="25304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077072"/>
              <a:ext cx="7920880" cy="2448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20" y="4035970"/>
              <a:ext cx="1102450" cy="2530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5949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156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6) SQL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485964"/>
            <a:ext cx="90364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마이크로소프트</a:t>
            </a:r>
            <a:r>
              <a:rPr lang="en-US" altLang="ko-KR" dirty="0"/>
              <a:t>(www.microsoft.com)</a:t>
            </a:r>
            <a:r>
              <a:rPr lang="ko-KR" altLang="en-US" dirty="0"/>
              <a:t>가 개발한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데이터베이스관리시스템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윈도우 </a:t>
            </a:r>
            <a:r>
              <a:rPr lang="ko-KR" altLang="en-US" dirty="0"/>
              <a:t>운영체제에서 </a:t>
            </a:r>
            <a:r>
              <a:rPr lang="ko-KR" altLang="en-US" dirty="0" smtClean="0"/>
              <a:t>작동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기능과 </a:t>
            </a:r>
            <a:r>
              <a:rPr lang="ko-KR" altLang="en-US" dirty="0"/>
              <a:t>사용자에 따라 여러 버전으로 </a:t>
            </a:r>
            <a:r>
              <a:rPr lang="ko-KR" altLang="en-US" dirty="0" smtClean="0"/>
              <a:t>배포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무료로 </a:t>
            </a:r>
            <a:r>
              <a:rPr lang="ko-KR" altLang="en-US" dirty="0"/>
              <a:t>사용할 수 있는 </a:t>
            </a:r>
            <a:r>
              <a:rPr lang="en-US" altLang="ko-KR" dirty="0"/>
              <a:t>Express </a:t>
            </a:r>
            <a:r>
              <a:rPr lang="ko-KR" altLang="en-US" dirty="0"/>
              <a:t>버전도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데이터베이스관리시스템은 </a:t>
            </a:r>
            <a:r>
              <a:rPr lang="en-US" altLang="ko-KR" dirty="0"/>
              <a:t>SQL Server </a:t>
            </a:r>
            <a:r>
              <a:rPr lang="ko-KR" altLang="en-US" dirty="0"/>
              <a:t>외에 </a:t>
            </a:r>
            <a:r>
              <a:rPr lang="ko-KR" altLang="en-US" dirty="0" err="1"/>
              <a:t>오라클</a:t>
            </a:r>
            <a:r>
              <a:rPr lang="en-US" altLang="ko-KR" dirty="0"/>
              <a:t>(www.oracle.com)</a:t>
            </a:r>
            <a:r>
              <a:rPr lang="ko-KR" altLang="en-US" dirty="0"/>
              <a:t>과 </a:t>
            </a:r>
            <a:r>
              <a:rPr lang="en-US" altLang="ko-KR" dirty="0"/>
              <a:t>MySQL(www.mysql.com) </a:t>
            </a:r>
            <a:r>
              <a:rPr lang="ko-KR" altLang="en-US" dirty="0"/>
              <a:t>등이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96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258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WAS</a:t>
            </a:r>
            <a:r>
              <a:rPr lang="ko-KR" altLang="en-US" dirty="0"/>
              <a:t>시스템 환경구축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07504" y="524390"/>
            <a:ext cx="387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WAS </a:t>
            </a:r>
            <a:r>
              <a:rPr lang="ko-KR" altLang="en-US" dirty="0"/>
              <a:t>애플리케이션 개발환경 구축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67274" y="2241026"/>
            <a:ext cx="7377133" cy="4284318"/>
            <a:chOff x="28340" y="1108685"/>
            <a:chExt cx="6343860" cy="4417839"/>
          </a:xfrm>
        </p:grpSpPr>
        <p:sp>
          <p:nvSpPr>
            <p:cNvPr id="41" name="직사각형 40"/>
            <p:cNvSpPr/>
            <p:nvPr/>
          </p:nvSpPr>
          <p:spPr>
            <a:xfrm>
              <a:off x="1956428" y="1108685"/>
              <a:ext cx="4415772" cy="3951661"/>
            </a:xfrm>
            <a:prstGeom prst="rect">
              <a:avLst/>
            </a:prstGeom>
            <a:solidFill>
              <a:srgbClr val="F125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051198" y="1642857"/>
              <a:ext cx="1440160" cy="1755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28340" y="1536460"/>
              <a:ext cx="1152128" cy="266429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Picture 3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3" y="1862973"/>
              <a:ext cx="842772" cy="86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9" t="4829" r="13537" b="4641"/>
            <a:stretch/>
          </p:blipFill>
          <p:spPr bwMode="auto">
            <a:xfrm>
              <a:off x="220495" y="3033455"/>
              <a:ext cx="519269" cy="733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89779" y="158597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 smtClean="0"/>
                <a:t>데스크탑</a:t>
              </a:r>
              <a:endParaRPr lang="ko-KR" altLang="en-US" sz="1200" b="1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1245" y="2728780"/>
              <a:ext cx="10663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400" b="1" dirty="0" err="1">
                  <a:solidFill>
                    <a:prstClr val="black"/>
                  </a:solidFill>
                </a:rPr>
                <a:t>웹브라우저</a:t>
              </a:r>
              <a:endParaRPr lang="ko-KR" alt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35365" y="3794257"/>
              <a:ext cx="9380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err="1" smtClean="0"/>
                <a:t>모바일기기</a:t>
              </a:r>
              <a:endParaRPr lang="ko-KR" altLang="en-US" sz="1200" b="1" dirty="0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2195214" y="1909285"/>
              <a:ext cx="1080121" cy="1227707"/>
              <a:chOff x="3419871" y="1640048"/>
              <a:chExt cx="1080121" cy="1227707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3419872" y="1640048"/>
                <a:ext cx="1080120" cy="40631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18945" y="1677029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jQuery</a:t>
                </a:r>
                <a:endParaRPr lang="ko-KR" altLang="en-US" dirty="0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419871" y="2184443"/>
                <a:ext cx="1080120" cy="68331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518944" y="2221424"/>
                <a:ext cx="881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jQuery</a:t>
                </a:r>
              </a:p>
              <a:p>
                <a:r>
                  <a:rPr lang="en-US" altLang="ko-KR" dirty="0" smtClean="0"/>
                  <a:t>Mobile</a:t>
                </a:r>
                <a:endParaRPr lang="ko-KR" altLang="en-US" dirty="0"/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3779390" y="1642857"/>
              <a:ext cx="2505057" cy="18002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39475" y="1149298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JSP</a:t>
              </a:r>
              <a:r>
                <a:rPr lang="ko-KR" altLang="en-US" dirty="0" smtClean="0"/>
                <a:t>스크립트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7482" y="167644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HTML</a:t>
              </a:r>
              <a:endParaRPr lang="ko-KR" altLang="en-US" dirty="0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3933278" y="2205108"/>
              <a:ext cx="936104" cy="337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CSS</a:t>
              </a:r>
              <a:endParaRPr lang="ko-KR" altLang="en-US" dirty="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908183" y="2760570"/>
              <a:ext cx="1398598" cy="3378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JavaScript</a:t>
              </a:r>
              <a:endParaRPr lang="ko-KR" altLang="en-US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5358008" y="2112441"/>
              <a:ext cx="833650" cy="98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Java</a:t>
              </a:r>
            </a:p>
            <a:p>
              <a:pPr algn="ctr"/>
              <a:r>
                <a:rPr lang="en-US" altLang="ko-KR" dirty="0" smtClean="0"/>
                <a:t>code</a:t>
              </a:r>
              <a:endParaRPr lang="ko-KR" altLang="en-US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779389" y="3548178"/>
              <a:ext cx="2505057" cy="38457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WAS(Tomcat)</a:t>
              </a:r>
              <a:endParaRPr lang="ko-KR" altLang="en-US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3761689" y="4008467"/>
              <a:ext cx="2522758" cy="38457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JVM(JDK)</a:t>
              </a:r>
              <a:endParaRPr lang="ko-KR" altLang="en-US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2051198" y="4484282"/>
              <a:ext cx="4233248" cy="46805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OS(Windows/Linux)</a:t>
              </a:r>
              <a:endParaRPr lang="ko-KR" altLang="en-US" dirty="0"/>
            </a:p>
          </p:txBody>
        </p:sp>
        <p:cxnSp>
          <p:nvCxnSpPr>
            <p:cNvPr id="67" name="직선 화살표 연결선 66"/>
            <p:cNvCxnSpPr>
              <a:stCxn id="42" idx="3"/>
              <a:endCxn id="57" idx="1"/>
            </p:cNvCxnSpPr>
            <p:nvPr/>
          </p:nvCxnSpPr>
          <p:spPr>
            <a:xfrm flipV="1">
              <a:off x="3491358" y="2374033"/>
              <a:ext cx="441920" cy="1465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2" idx="3"/>
              <a:endCxn id="58" idx="1"/>
            </p:cNvCxnSpPr>
            <p:nvPr/>
          </p:nvCxnSpPr>
          <p:spPr>
            <a:xfrm>
              <a:off x="3491358" y="2520573"/>
              <a:ext cx="416825" cy="4089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647671" y="51571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웹서버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556" y="448428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클라이언트</a:t>
              </a:r>
              <a:endParaRPr lang="ko-KR" altLang="en-US" sz="1600" dirty="0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>
              <a:off x="1180468" y="2374032"/>
              <a:ext cx="77596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148387" y="1554491"/>
              <a:ext cx="90281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JSP</a:t>
              </a:r>
            </a:p>
            <a:p>
              <a:r>
                <a:rPr lang="en-US" altLang="ko-KR" sz="1400" dirty="0" smtClean="0"/>
                <a:t>Script</a:t>
              </a:r>
            </a:p>
            <a:p>
              <a:r>
                <a:rPr lang="ko-KR" altLang="en-US" sz="1400" dirty="0" smtClean="0"/>
                <a:t>실행요청</a:t>
              </a:r>
              <a:endParaRPr lang="en-US" altLang="ko-KR" sz="1400" dirty="0" smtClean="0"/>
            </a:p>
          </p:txBody>
        </p:sp>
        <p:cxnSp>
          <p:nvCxnSpPr>
            <p:cNvPr id="73" name="직선 화살표 연결선 72"/>
            <p:cNvCxnSpPr>
              <a:stCxn id="41" idx="1"/>
            </p:cNvCxnSpPr>
            <p:nvPr/>
          </p:nvCxnSpPr>
          <p:spPr>
            <a:xfrm flipH="1">
              <a:off x="1148388" y="3084516"/>
              <a:ext cx="808040" cy="1390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310184" y="3191104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HTML</a:t>
              </a:r>
            </a:p>
            <a:p>
              <a:r>
                <a:rPr lang="ko-KR" altLang="en-US" sz="1400" dirty="0" smtClean="0"/>
                <a:t>문</a:t>
              </a:r>
              <a:r>
                <a:rPr lang="ko-KR" altLang="en-US" sz="1400" dirty="0"/>
                <a:t>서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 flipH="1">
            <a:off x="251509" y="980728"/>
            <a:ext cx="60165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JVM </a:t>
            </a:r>
            <a:r>
              <a:rPr lang="ko-KR" altLang="en-US" dirty="0"/>
              <a:t>환경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(</a:t>
            </a:r>
            <a:r>
              <a:rPr lang="en-US" altLang="ko-KR" dirty="0"/>
              <a:t>JDK </a:t>
            </a:r>
            <a:r>
              <a:rPr lang="ko-KR" altLang="en-US" dirty="0"/>
              <a:t>설치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arenR" startAt="2"/>
            </a:pPr>
            <a:r>
              <a:rPr lang="en-US" altLang="ko-KR" dirty="0" smtClean="0"/>
              <a:t>WAS </a:t>
            </a:r>
            <a:r>
              <a:rPr lang="ko-KR" altLang="en-US" dirty="0"/>
              <a:t>환경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(</a:t>
            </a:r>
            <a:r>
              <a:rPr lang="en-US" altLang="ko-KR" dirty="0"/>
              <a:t>Tomcat </a:t>
            </a:r>
            <a:r>
              <a:rPr lang="ko-KR" altLang="en-US" dirty="0"/>
              <a:t>설치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3)  </a:t>
            </a:r>
            <a:r>
              <a:rPr lang="ko-KR" altLang="en-US" dirty="0" err="1" smtClean="0"/>
              <a:t>웹브라우저</a:t>
            </a:r>
            <a:r>
              <a:rPr lang="ko-KR" altLang="en-US" dirty="0" smtClean="0"/>
              <a:t> 설치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Chrome,IE,Opera,Safari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marL="342900" indent="-342900">
              <a:buAutoNum type="arabicParenR" startAt="2"/>
            </a:pPr>
            <a:endParaRPr lang="ko-KR" altLang="en-US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337779"/>
      </p:ext>
    </p:extLst>
  </p:cSld>
  <p:clrMapOvr>
    <a:masterClrMapping/>
  </p:clrMapOvr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txDef>
      <a:spPr/>
      <a:bodyPr>
        <a:normAutofit fontScale="85000" lnSpcReduction="10000"/>
      </a:bodyPr>
      <a:lstStyle>
        <a:defPPr>
          <a:buFont typeface="Wingdings" panose="05000000000000000000" pitchFamily="2" charset="2"/>
          <a:buChar char="Ø"/>
          <a:defRPr sz="2000" dirty="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678</Words>
  <Application>Microsoft Office PowerPoint</Application>
  <PresentationFormat>화면 슬라이드 쇼(4:3)</PresentationFormat>
  <Paragraphs>145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21</vt:i4>
      </vt:variant>
    </vt:vector>
  </HeadingPairs>
  <TitlesOfParts>
    <vt:vector size="40" baseType="lpstr">
      <vt:lpstr>HY그래픽B</vt:lpstr>
      <vt:lpstr>HY그래픽M</vt:lpstr>
      <vt:lpstr>맑은 고딕</vt:lpstr>
      <vt:lpstr>Arial</vt:lpstr>
      <vt:lpstr>Georgia</vt:lpstr>
      <vt:lpstr>Trebuchet MS</vt:lpstr>
      <vt:lpstr>Wingdings</vt:lpstr>
      <vt:lpstr>Wingdings 2</vt:lpstr>
      <vt:lpstr>기류</vt:lpstr>
      <vt:lpstr>1_Office 테마</vt:lpstr>
      <vt:lpstr>2_Office 테마</vt:lpstr>
      <vt:lpstr>3_Office 테마</vt:lpstr>
      <vt:lpstr>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제 5강 모바일 웹시스템 환경구축(1)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NewPC</dc:creator>
  <cp:lastModifiedBy>Windows 사용자</cp:lastModifiedBy>
  <cp:revision>53</cp:revision>
  <dcterms:created xsi:type="dcterms:W3CDTF">2017-01-22T05:27:00Z</dcterms:created>
  <dcterms:modified xsi:type="dcterms:W3CDTF">2020-09-07T16:16:34Z</dcterms:modified>
</cp:coreProperties>
</file>